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74"/>
  </p:notesMasterIdLst>
  <p:handoutMasterIdLst>
    <p:handoutMasterId r:id="rId75"/>
  </p:handoutMasterIdLst>
  <p:sldIdLst>
    <p:sldId id="329" r:id="rId2"/>
    <p:sldId id="331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443" r:id="rId14"/>
    <p:sldId id="444" r:id="rId15"/>
    <p:sldId id="445" r:id="rId16"/>
    <p:sldId id="446" r:id="rId17"/>
    <p:sldId id="447" r:id="rId18"/>
    <p:sldId id="448" r:id="rId19"/>
    <p:sldId id="449" r:id="rId20"/>
    <p:sldId id="450" r:id="rId21"/>
    <p:sldId id="451" r:id="rId22"/>
    <p:sldId id="452" r:id="rId23"/>
    <p:sldId id="453" r:id="rId24"/>
    <p:sldId id="454" r:id="rId25"/>
    <p:sldId id="455" r:id="rId26"/>
    <p:sldId id="456" r:id="rId27"/>
    <p:sldId id="457" r:id="rId28"/>
    <p:sldId id="458" r:id="rId29"/>
    <p:sldId id="459" r:id="rId30"/>
    <p:sldId id="460" r:id="rId31"/>
    <p:sldId id="461" r:id="rId32"/>
    <p:sldId id="462" r:id="rId33"/>
    <p:sldId id="463" r:id="rId34"/>
    <p:sldId id="464" r:id="rId35"/>
    <p:sldId id="465" r:id="rId36"/>
    <p:sldId id="466" r:id="rId37"/>
    <p:sldId id="467" r:id="rId38"/>
    <p:sldId id="468" r:id="rId39"/>
    <p:sldId id="469" r:id="rId40"/>
    <p:sldId id="470" r:id="rId41"/>
    <p:sldId id="471" r:id="rId42"/>
    <p:sldId id="472" r:id="rId43"/>
    <p:sldId id="473" r:id="rId44"/>
    <p:sldId id="474" r:id="rId45"/>
    <p:sldId id="475" r:id="rId46"/>
    <p:sldId id="489" r:id="rId47"/>
    <p:sldId id="490" r:id="rId48"/>
    <p:sldId id="491" r:id="rId49"/>
    <p:sldId id="492" r:id="rId50"/>
    <p:sldId id="493" r:id="rId51"/>
    <p:sldId id="495" r:id="rId52"/>
    <p:sldId id="498" r:id="rId53"/>
    <p:sldId id="499" r:id="rId54"/>
    <p:sldId id="500" r:id="rId55"/>
    <p:sldId id="501" r:id="rId56"/>
    <p:sldId id="502" r:id="rId57"/>
    <p:sldId id="532" r:id="rId58"/>
    <p:sldId id="503" r:id="rId59"/>
    <p:sldId id="504" r:id="rId60"/>
    <p:sldId id="505" r:id="rId61"/>
    <p:sldId id="506" r:id="rId62"/>
    <p:sldId id="507" r:id="rId63"/>
    <p:sldId id="508" r:id="rId64"/>
    <p:sldId id="509" r:id="rId65"/>
    <p:sldId id="510" r:id="rId66"/>
    <p:sldId id="511" r:id="rId67"/>
    <p:sldId id="512" r:id="rId68"/>
    <p:sldId id="513" r:id="rId69"/>
    <p:sldId id="514" r:id="rId70"/>
    <p:sldId id="515" r:id="rId71"/>
    <p:sldId id="516" r:id="rId72"/>
    <p:sldId id="531" r:id="rId73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56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66594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7.xml"/><Relationship Id="rId18" Type="http://schemas.openxmlformats.org/officeDocument/2006/relationships/slide" Target="slides/slide35.xml"/><Relationship Id="rId26" Type="http://schemas.openxmlformats.org/officeDocument/2006/relationships/slide" Target="slides/slide44.xml"/><Relationship Id="rId39" Type="http://schemas.openxmlformats.org/officeDocument/2006/relationships/slide" Target="slides/slide61.xml"/><Relationship Id="rId21" Type="http://schemas.openxmlformats.org/officeDocument/2006/relationships/slide" Target="slides/slide38.xml"/><Relationship Id="rId34" Type="http://schemas.openxmlformats.org/officeDocument/2006/relationships/slide" Target="slides/slide54.xml"/><Relationship Id="rId42" Type="http://schemas.openxmlformats.org/officeDocument/2006/relationships/slide" Target="slides/slide65.xml"/><Relationship Id="rId47" Type="http://schemas.openxmlformats.org/officeDocument/2006/relationships/slide" Target="slides/slide70.xml"/><Relationship Id="rId7" Type="http://schemas.openxmlformats.org/officeDocument/2006/relationships/slide" Target="slides/slide19.xml"/><Relationship Id="rId2" Type="http://schemas.openxmlformats.org/officeDocument/2006/relationships/slide" Target="slides/slide2.xml"/><Relationship Id="rId16" Type="http://schemas.openxmlformats.org/officeDocument/2006/relationships/slide" Target="slides/slide32.xml"/><Relationship Id="rId29" Type="http://schemas.openxmlformats.org/officeDocument/2006/relationships/slide" Target="slides/slide48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11" Type="http://schemas.openxmlformats.org/officeDocument/2006/relationships/slide" Target="slides/slide25.xml"/><Relationship Id="rId24" Type="http://schemas.openxmlformats.org/officeDocument/2006/relationships/slide" Target="slides/slide42.xml"/><Relationship Id="rId32" Type="http://schemas.openxmlformats.org/officeDocument/2006/relationships/slide" Target="slides/slide51.xml"/><Relationship Id="rId37" Type="http://schemas.openxmlformats.org/officeDocument/2006/relationships/slide" Target="slides/slide58.xml"/><Relationship Id="rId40" Type="http://schemas.openxmlformats.org/officeDocument/2006/relationships/slide" Target="slides/slide62.xml"/><Relationship Id="rId45" Type="http://schemas.openxmlformats.org/officeDocument/2006/relationships/slide" Target="slides/slide68.xml"/><Relationship Id="rId5" Type="http://schemas.openxmlformats.org/officeDocument/2006/relationships/slide" Target="slides/slide17.xml"/><Relationship Id="rId15" Type="http://schemas.openxmlformats.org/officeDocument/2006/relationships/slide" Target="slides/slide30.xml"/><Relationship Id="rId23" Type="http://schemas.openxmlformats.org/officeDocument/2006/relationships/slide" Target="slides/slide41.xml"/><Relationship Id="rId28" Type="http://schemas.openxmlformats.org/officeDocument/2006/relationships/slide" Target="slides/slide47.xml"/><Relationship Id="rId36" Type="http://schemas.openxmlformats.org/officeDocument/2006/relationships/slide" Target="slides/slide57.xml"/><Relationship Id="rId10" Type="http://schemas.openxmlformats.org/officeDocument/2006/relationships/slide" Target="slides/slide23.xml"/><Relationship Id="rId19" Type="http://schemas.openxmlformats.org/officeDocument/2006/relationships/slide" Target="slides/slide36.xml"/><Relationship Id="rId31" Type="http://schemas.openxmlformats.org/officeDocument/2006/relationships/slide" Target="slides/slide50.xml"/><Relationship Id="rId44" Type="http://schemas.openxmlformats.org/officeDocument/2006/relationships/slide" Target="slides/slide67.xml"/><Relationship Id="rId4" Type="http://schemas.openxmlformats.org/officeDocument/2006/relationships/slide" Target="slides/slide16.xml"/><Relationship Id="rId9" Type="http://schemas.openxmlformats.org/officeDocument/2006/relationships/slide" Target="slides/slide22.xml"/><Relationship Id="rId14" Type="http://schemas.openxmlformats.org/officeDocument/2006/relationships/slide" Target="slides/slide29.xml"/><Relationship Id="rId22" Type="http://schemas.openxmlformats.org/officeDocument/2006/relationships/slide" Target="slides/slide39.xml"/><Relationship Id="rId27" Type="http://schemas.openxmlformats.org/officeDocument/2006/relationships/slide" Target="slides/slide45.xml"/><Relationship Id="rId30" Type="http://schemas.openxmlformats.org/officeDocument/2006/relationships/slide" Target="slides/slide49.xml"/><Relationship Id="rId35" Type="http://schemas.openxmlformats.org/officeDocument/2006/relationships/slide" Target="slides/slide56.xml"/><Relationship Id="rId43" Type="http://schemas.openxmlformats.org/officeDocument/2006/relationships/slide" Target="slides/slide66.xml"/><Relationship Id="rId48" Type="http://schemas.openxmlformats.org/officeDocument/2006/relationships/slide" Target="slides/slide71.xml"/><Relationship Id="rId8" Type="http://schemas.openxmlformats.org/officeDocument/2006/relationships/slide" Target="slides/slide20.xml"/><Relationship Id="rId3" Type="http://schemas.openxmlformats.org/officeDocument/2006/relationships/slide" Target="slides/slide15.xml"/><Relationship Id="rId12" Type="http://schemas.openxmlformats.org/officeDocument/2006/relationships/slide" Target="slides/slide26.xml"/><Relationship Id="rId17" Type="http://schemas.openxmlformats.org/officeDocument/2006/relationships/slide" Target="slides/slide33.xml"/><Relationship Id="rId25" Type="http://schemas.openxmlformats.org/officeDocument/2006/relationships/slide" Target="slides/slide43.xml"/><Relationship Id="rId33" Type="http://schemas.openxmlformats.org/officeDocument/2006/relationships/slide" Target="slides/slide53.xml"/><Relationship Id="rId38" Type="http://schemas.openxmlformats.org/officeDocument/2006/relationships/slide" Target="slides/slide60.xml"/><Relationship Id="rId46" Type="http://schemas.openxmlformats.org/officeDocument/2006/relationships/slide" Target="slides/slide69.xml"/><Relationship Id="rId20" Type="http://schemas.openxmlformats.org/officeDocument/2006/relationships/slide" Target="slides/slide37.xml"/><Relationship Id="rId41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72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2" name="Picture 2" descr="D:\永忠研究\電子書\ebookmylog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67542"/>
            <a:ext cx="1300261" cy="4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20" name="Picture 2" descr="D:\永忠研究\電子書\ebookmylogo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67542"/>
            <a:ext cx="1300261" cy="4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  <p:pic>
        <p:nvPicPr>
          <p:cNvPr id="19" name="Picture 2" descr="D:\永忠研究\電子書\ebookmylogo.jp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67542"/>
            <a:ext cx="1300261" cy="4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en-US" altLang="zh-TW" sz="4000" dirty="0" smtClean="0"/>
              <a:t>Ameba 8195AM</a:t>
            </a:r>
            <a:br>
              <a:rPr lang="en-US" altLang="zh-TW" sz="4000" dirty="0" smtClean="0"/>
            </a:br>
            <a:r>
              <a:rPr lang="zh-TW" altLang="en-US" sz="4000" dirty="0"/>
              <a:t>基本網路</a:t>
            </a:r>
            <a:r>
              <a:rPr lang="zh-TW" altLang="en-US" sz="4000" dirty="0" smtClean="0"/>
              <a:t>程式</a:t>
            </a:r>
            <a:r>
              <a:rPr lang="zh-TW" altLang="en-US" sz="4000" dirty="0" smtClean="0"/>
              <a:t>開發介紹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000" dirty="0"/>
              <a:t>講師：曹永忠</a:t>
            </a:r>
          </a:p>
          <a:p>
            <a:pPr algn="ctr" eaLnBrk="1" hangingPunct="1"/>
            <a:r>
              <a:rPr lang="zh-TW" altLang="en-US" sz="2000" dirty="0"/>
              <a:t>地點：</a:t>
            </a:r>
            <a:r>
              <a:rPr lang="en-US" altLang="zh-TW" sz="2000" dirty="0"/>
              <a:t>T</a:t>
            </a:r>
            <a:r>
              <a:rPr lang="zh-TW" altLang="en-US" sz="2000" dirty="0"/>
              <a:t>客邦總部，台北市中山區民生東路二段</a:t>
            </a:r>
            <a:r>
              <a:rPr lang="en-US" altLang="zh-TW" sz="2000" dirty="0"/>
              <a:t>141</a:t>
            </a:r>
            <a:r>
              <a:rPr lang="zh-TW" altLang="en-US" sz="2000" dirty="0"/>
              <a:t>號</a:t>
            </a:r>
            <a:r>
              <a:rPr lang="en-US" altLang="zh-TW" sz="2000" dirty="0"/>
              <a:t>6F </a:t>
            </a:r>
          </a:p>
          <a:p>
            <a:pPr algn="ctr" eaLnBrk="1" hangingPunct="1"/>
            <a:r>
              <a:rPr lang="zh-TW" altLang="en-US" sz="2000" dirty="0"/>
              <a:t>日期：</a:t>
            </a:r>
            <a:r>
              <a:rPr lang="en-US" altLang="zh-TW" sz="2000" dirty="0"/>
              <a:t>105</a:t>
            </a:r>
            <a:r>
              <a:rPr lang="zh-TW" altLang="en-US" sz="2000" dirty="0"/>
              <a:t>年</a:t>
            </a:r>
            <a:r>
              <a:rPr lang="en-US" altLang="zh-TW" sz="2000" dirty="0"/>
              <a:t>10</a:t>
            </a:r>
            <a:r>
              <a:rPr lang="zh-TW" altLang="en-US" sz="2000" dirty="0"/>
              <a:t>月</a:t>
            </a:r>
            <a:r>
              <a:rPr lang="en-US" altLang="zh-TW" sz="2000" dirty="0"/>
              <a:t>22</a:t>
            </a:r>
            <a:r>
              <a:rPr lang="zh-TW" altLang="en-US" sz="2000" dirty="0"/>
              <a:t>日</a:t>
            </a:r>
            <a:endParaRPr lang="en-US" altLang="zh-TW" sz="20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661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6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561643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754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  <p:extLst>
      <p:ext uri="{BB962C8B-B14F-4D97-AF65-F5344CB8AC3E}">
        <p14:creationId xmlns:p14="http://schemas.microsoft.com/office/powerpoint/2010/main" val="41796221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464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352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79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23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215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 algn="just" eaLnBrk="1" hangingPunct="1">
              <a:spcBef>
                <a:spcPct val="0"/>
              </a:spcBef>
            </a:pPr>
            <a:r>
              <a:rPr lang="zh-TW" altLang="zh-TW" sz="2000" dirty="0" smtClean="0"/>
              <a:t>空氣盒子產品</a:t>
            </a:r>
            <a:endParaRPr lang="en-US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</a:rPr>
              <a:t>程式</a:t>
            </a:r>
            <a:r>
              <a:rPr lang="zh-TW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介紹</a:t>
            </a:r>
            <a:endParaRPr lang="en-US" altLang="zh-TW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 </a:t>
            </a:r>
            <a:r>
              <a:rPr lang="zh-TW" altLang="en-US" sz="2000" dirty="0" smtClean="0"/>
              <a:t>程式介面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 smtClean="0"/>
              <a:t>Arduino</a:t>
            </a:r>
            <a:r>
              <a:rPr lang="zh-TW" altLang="en-US" sz="2000" dirty="0" smtClean="0"/>
              <a:t>架構</a:t>
            </a:r>
            <a:endParaRPr lang="en-US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程式開發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dirty="0"/>
              <a:t>啟動開發環境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空氣盒子程式</a:t>
            </a:r>
            <a:r>
              <a:rPr lang="zh-TW" altLang="en-US" sz="2000" b="1" dirty="0">
                <a:solidFill>
                  <a:srgbClr val="E56700"/>
                </a:solidFill>
              </a:rPr>
              <a:t>開發</a:t>
            </a:r>
            <a:endParaRPr lang="en-US" altLang="zh-TW" sz="2000" b="1" dirty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rgbClr val="E56700"/>
                </a:solidFill>
              </a:rPr>
              <a:t>Q&amp;A</a:t>
            </a:r>
            <a:endParaRPr lang="zh-TW" altLang="en-US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關於作者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參考資料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endParaRPr kumimoji="0" lang="en-US" altLang="zh-TW" sz="2000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  <p:extLst>
      <p:ext uri="{BB962C8B-B14F-4D97-AF65-F5344CB8AC3E}">
        <p14:creationId xmlns:p14="http://schemas.microsoft.com/office/powerpoint/2010/main" val="4288154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716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讀取</a:t>
            </a:r>
            <a:r>
              <a:rPr lang="en-US" altLang="zh-TW" dirty="0" smtClean="0"/>
              <a:t>WIFI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</a:t>
            </a:r>
            <a:r>
              <a:rPr lang="zh-TW" altLang="en-US" dirty="0" smtClean="0"/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39652176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 smtClean="0"/>
              <a:t>CheckMac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2823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 smtClean="0"/>
              <a:t>CheckMac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WiFi.macAddress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>
                <a:latin typeface="標楷體" pitchFamily="65" charset="-120"/>
              </a:rPr>
              <a:t>資料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print2HEX()	</a:t>
            </a:r>
            <a:r>
              <a:rPr lang="zh-TW" altLang="en-US" kern="0" dirty="0" smtClean="0">
                <a:latin typeface="標楷體" pitchFamily="65" charset="-120"/>
              </a:rPr>
              <a:t>轉換內容為十六進位碼</a:t>
            </a:r>
          </a:p>
        </p:txBody>
      </p:sp>
    </p:spTree>
    <p:extLst>
      <p:ext uri="{BB962C8B-B14F-4D97-AF65-F5344CB8AC3E}">
        <p14:creationId xmlns:p14="http://schemas.microsoft.com/office/powerpoint/2010/main" val="346879145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檢查</a:t>
            </a:r>
            <a:r>
              <a:rPr lang="en-US" altLang="zh-TW" dirty="0" smtClean="0"/>
              <a:t>AP</a:t>
            </a:r>
            <a:r>
              <a:rPr lang="zh-TW" altLang="en-US" dirty="0" smtClean="0"/>
              <a:t>是否連接的上</a:t>
            </a:r>
          </a:p>
        </p:txBody>
      </p:sp>
    </p:spTree>
    <p:extLst>
      <p:ext uri="{BB962C8B-B14F-4D97-AF65-F5344CB8AC3E}">
        <p14:creationId xmlns:p14="http://schemas.microsoft.com/office/powerpoint/2010/main" val="42530087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 smtClean="0"/>
              <a:t>CheckAP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3651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CheckAP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IPAddress</a:t>
            </a:r>
            <a:r>
              <a:rPr lang="en-US" altLang="zh-TW" kern="0" dirty="0">
                <a:latin typeface="標楷體" pitchFamily="65" charset="-120"/>
              </a:rPr>
              <a:t>  </a:t>
            </a:r>
            <a:r>
              <a:rPr lang="en-US" altLang="zh-TW" kern="0" dirty="0" err="1">
                <a:latin typeface="標楷體" pitchFamily="65" charset="-120"/>
              </a:rPr>
              <a:t>Meip</a:t>
            </a:r>
            <a:r>
              <a:rPr lang="en-US" altLang="zh-TW" kern="0" dirty="0">
                <a:latin typeface="標楷體" pitchFamily="65" charset="-120"/>
              </a:rPr>
              <a:t> ,</a:t>
            </a:r>
            <a:r>
              <a:rPr lang="en-US" altLang="zh-TW" kern="0" dirty="0" err="1">
                <a:latin typeface="標楷體" pitchFamily="65" charset="-120"/>
              </a:rPr>
              <a:t>Megateway</a:t>
            </a:r>
            <a:r>
              <a:rPr lang="en-US" altLang="zh-TW" kern="0" dirty="0">
                <a:latin typeface="標楷體" pitchFamily="65" charset="-120"/>
              </a:rPr>
              <a:t> ,</a:t>
            </a:r>
            <a:r>
              <a:rPr lang="en-US" altLang="zh-TW" kern="0" dirty="0" err="1">
                <a:latin typeface="標楷體" pitchFamily="65" charset="-120"/>
              </a:rPr>
              <a:t>Mesubnet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; </a:t>
            </a:r>
            <a:r>
              <a:rPr lang="zh-TW" altLang="en-US" kern="0" dirty="0" smtClean="0">
                <a:latin typeface="標楷體" pitchFamily="65" charset="-120"/>
              </a:rPr>
              <a:t>宣告</a:t>
            </a:r>
            <a:r>
              <a:rPr lang="en-US" altLang="zh-TW" kern="0" dirty="0" err="1" smtClean="0">
                <a:latin typeface="標楷體" pitchFamily="65" charset="-120"/>
              </a:rPr>
              <a:t>ip</a:t>
            </a:r>
            <a:r>
              <a:rPr lang="zh-TW" altLang="en-US" kern="0" dirty="0" smtClean="0">
                <a:latin typeface="標楷體" pitchFamily="65" charset="-120"/>
              </a:rPr>
              <a:t>、閘道器、子網路遮罩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status = WL_IDLE_STATUS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連線網路狀態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ShowMac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秀出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>
                <a:latin typeface="標楷體" pitchFamily="65" charset="-120"/>
              </a:rPr>
              <a:t>資料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WiFi.macAddress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initializeWiFi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進行連線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printWifiData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列印網路狀態資訊</a:t>
            </a:r>
          </a:p>
        </p:txBody>
      </p:sp>
    </p:spTree>
    <p:extLst>
      <p:ext uri="{BB962C8B-B14F-4D97-AF65-F5344CB8AC3E}">
        <p14:creationId xmlns:p14="http://schemas.microsoft.com/office/powerpoint/2010/main" val="36042304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CheckAP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 smtClean="0"/>
              <a:t>);		</a:t>
            </a:r>
            <a:r>
              <a:rPr lang="zh-TW" altLang="en-US" kern="0" dirty="0" smtClean="0"/>
              <a:t>不使用加密連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status 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/>
              <a:t>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status </a:t>
            </a:r>
            <a:r>
              <a:rPr lang="en-US" altLang="zh-TW" kern="0" dirty="0" smtClean="0">
                <a:latin typeface="標楷體" pitchFamily="65" charset="-120"/>
              </a:rPr>
              <a:t>== WL_CONNECTED 	</a:t>
            </a:r>
            <a:r>
              <a:rPr lang="zh-TW" altLang="en-US" kern="0" dirty="0" smtClean="0">
                <a:latin typeface="標楷體" pitchFamily="65" charset="-120"/>
              </a:rPr>
              <a:t>連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是否成功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連接成功狀態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Meip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WiFi.localIP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取得連線</a:t>
            </a:r>
            <a:r>
              <a:rPr lang="en-US" altLang="zh-TW" kern="0" dirty="0" smtClean="0">
                <a:latin typeface="標楷體" pitchFamily="65" charset="-120"/>
              </a:rPr>
              <a:t>IP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Megateway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WiFi.gatewayIP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>
                <a:latin typeface="標楷體" pitchFamily="65" charset="-120"/>
              </a:rPr>
              <a:t>取得</a:t>
            </a:r>
            <a:r>
              <a:rPr lang="zh-TW" altLang="en-US" kern="0" dirty="0" smtClean="0">
                <a:latin typeface="標楷體" pitchFamily="65" charset="-120"/>
              </a:rPr>
              <a:t>連線</a:t>
            </a:r>
            <a:r>
              <a:rPr lang="zh-TW" altLang="en-US" kern="0" dirty="0">
                <a:latin typeface="標楷體" pitchFamily="65" charset="-120"/>
              </a:rPr>
              <a:t>閘道</a:t>
            </a:r>
            <a:r>
              <a:rPr lang="zh-TW" altLang="en-US" kern="0" dirty="0" smtClean="0">
                <a:latin typeface="標楷體" pitchFamily="65" charset="-120"/>
              </a:rPr>
              <a:t>器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WiFi.subnetMask</a:t>
            </a:r>
            <a:r>
              <a:rPr lang="en-US" altLang="zh-TW" kern="0" dirty="0" smtClean="0">
                <a:latin typeface="標楷體" pitchFamily="65" charset="-120"/>
              </a:rPr>
              <a:t>();		</a:t>
            </a:r>
            <a:r>
              <a:rPr lang="zh-TW" altLang="en-US" kern="0" dirty="0">
                <a:latin typeface="標楷體" pitchFamily="65" charset="-120"/>
              </a:rPr>
              <a:t>取得</a:t>
            </a:r>
            <a:r>
              <a:rPr lang="zh-TW" altLang="en-US" kern="0" dirty="0" smtClean="0">
                <a:latin typeface="標楷體" pitchFamily="65" charset="-120"/>
              </a:rPr>
              <a:t>連線</a:t>
            </a:r>
            <a:r>
              <a:rPr lang="zh-TW" altLang="en-US" kern="0" dirty="0">
                <a:latin typeface="標楷體" pitchFamily="65" charset="-120"/>
              </a:rPr>
              <a:t>子網路遮罩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 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814743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ScanNetworks</a:t>
            </a:r>
            <a:r>
              <a:rPr lang="en-US" altLang="zh-TW" dirty="0" smtClean="0"/>
              <a:t>(</a:t>
            </a:r>
            <a:r>
              <a:rPr lang="zh-TW" altLang="en-US" dirty="0" smtClean="0"/>
              <a:t>掃描</a:t>
            </a:r>
            <a:r>
              <a:rPr lang="en-US" altLang="zh-TW" dirty="0" smtClean="0"/>
              <a:t>AP)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2321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ScanNetworks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898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1221478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ScanNetworks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 == </a:t>
            </a:r>
            <a:r>
              <a:rPr lang="en-US" altLang="zh-TW" kern="0" dirty="0" smtClean="0">
                <a:latin typeface="標楷體" pitchFamily="65" charset="-120"/>
              </a:rPr>
              <a:t>WL_NO_SHIELD</a:t>
            </a:r>
            <a:r>
              <a:rPr lang="en-US" altLang="zh-TW" kern="0" dirty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檢查有網路供能否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WiFi.firmwareVersion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檢查網路韌體版本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listNetworks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	</a:t>
            </a:r>
            <a:r>
              <a:rPr lang="zh-TW" altLang="en-US" kern="0" dirty="0" smtClean="0">
                <a:latin typeface="標楷體" pitchFamily="65" charset="-120"/>
              </a:rPr>
              <a:t>列出可連接到的</a:t>
            </a:r>
            <a:r>
              <a:rPr lang="en-US" altLang="zh-TW" kern="0" dirty="0" smtClean="0">
                <a:latin typeface="標楷體" pitchFamily="65" charset="-120"/>
              </a:rPr>
              <a:t>AP(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WiFi.scanNetworks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並存入</a:t>
            </a:r>
            <a:r>
              <a:rPr lang="en-US" altLang="zh-TW" kern="0" dirty="0" smtClean="0">
                <a:latin typeface="標楷體" pitchFamily="65" charset="-120"/>
              </a:rPr>
              <a:t>(-1</a:t>
            </a:r>
            <a:r>
              <a:rPr lang="zh-TW" altLang="en-US" kern="0" dirty="0" smtClean="0">
                <a:latin typeface="標楷體" pitchFamily="65" charset="-120"/>
              </a:rPr>
              <a:t>為沒有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可連接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WiFi.SSID</a:t>
            </a:r>
            <a:r>
              <a:rPr lang="en-US" altLang="zh-TW" kern="0" dirty="0" smtClean="0">
                <a:latin typeface="標楷體" pitchFamily="65" charset="-120"/>
              </a:rPr>
              <a:t>(n) 	</a:t>
            </a:r>
            <a:r>
              <a:rPr lang="zh-TW" altLang="en-US" kern="0" dirty="0" smtClean="0">
                <a:latin typeface="標楷體" pitchFamily="65" charset="-120"/>
              </a:rPr>
              <a:t>可</a:t>
            </a:r>
            <a:r>
              <a:rPr lang="zh-TW" altLang="en-US" kern="0" dirty="0">
                <a:latin typeface="標楷體" pitchFamily="65" charset="-120"/>
              </a:rPr>
              <a:t>連接到的</a:t>
            </a:r>
            <a:r>
              <a:rPr lang="en-US" altLang="zh-TW" kern="0" dirty="0" smtClean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的名字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WiFi.RSSI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en-US" altLang="zh-TW" kern="0" dirty="0">
                <a:latin typeface="標楷體" pitchFamily="65" charset="-120"/>
              </a:rPr>
              <a:t>n</a:t>
            </a:r>
            <a:r>
              <a:rPr lang="en-US" altLang="zh-TW" kern="0" dirty="0" smtClean="0">
                <a:latin typeface="標楷體" pitchFamily="65" charset="-120"/>
              </a:rPr>
              <a:t>) 	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en-US" altLang="zh-TW" kern="0" dirty="0" smtClean="0">
                <a:latin typeface="標楷體" pitchFamily="65" charset="-120"/>
              </a:rPr>
              <a:t>RSSI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WiFi.encryptionTypeEx</a:t>
            </a:r>
            <a:r>
              <a:rPr lang="en-US" altLang="zh-TW" kern="0" dirty="0" smtClean="0">
                <a:latin typeface="標楷體" pitchFamily="65" charset="-120"/>
              </a:rPr>
              <a:t>(n)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zh-TW" altLang="en-US" kern="0" dirty="0">
                <a:latin typeface="標楷體" pitchFamily="65" charset="-120"/>
              </a:rPr>
              <a:t>加密方式</a:t>
            </a:r>
            <a:r>
              <a:rPr lang="en-US" altLang="zh-TW" kern="0" dirty="0" smtClean="0">
                <a:latin typeface="標楷體" pitchFamily="65" charset="-120"/>
              </a:rPr>
              <a:t>I 	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5119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WIFIAPMODE(</a:t>
            </a:r>
            <a:r>
              <a:rPr lang="zh-TW" altLang="en-US" dirty="0" smtClean="0"/>
              <a:t>啟動</a:t>
            </a:r>
            <a:r>
              <a:rPr lang="en-US" altLang="zh-TW" dirty="0" smtClean="0"/>
              <a:t>AP</a:t>
            </a:r>
            <a:r>
              <a:rPr lang="zh-TW" altLang="en-US" dirty="0" smtClean="0"/>
              <a:t>模式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553493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/>
              <a:t>WIFIAPMODE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24788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WIFIAPMODE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WiFi.apbegin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, pass, channel</a:t>
            </a:r>
            <a:r>
              <a:rPr lang="en-US" altLang="zh-TW" kern="0" dirty="0" smtClean="0"/>
              <a:t>);</a:t>
            </a:r>
            <a:r>
              <a:rPr lang="zh-TW" altLang="en-US" kern="0" dirty="0" smtClean="0"/>
              <a:t>  啟動</a:t>
            </a:r>
            <a:r>
              <a:rPr lang="en-US" altLang="zh-TW" kern="0" dirty="0" smtClean="0"/>
              <a:t>AP</a:t>
            </a:r>
            <a:r>
              <a:rPr lang="zh-TW" altLang="en-US" kern="0" dirty="0" smtClean="0"/>
              <a:t>模式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Ssid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名字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Pass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en-US" altLang="zh-TW" kern="0" dirty="0" smtClean="0">
                <a:latin typeface="標楷體" pitchFamily="65" charset="-120"/>
                <a:sym typeface="Wingdings" panose="05000000000000000000" pitchFamily="2" charset="2"/>
              </a:rPr>
              <a:t> 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連線密碼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Channel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en-US" altLang="zh-TW" kern="0" dirty="0" smtClean="0">
                <a:latin typeface="標楷體" pitchFamily="65" charset="-120"/>
                <a:sym typeface="Wingdings" panose="05000000000000000000" pitchFamily="2" charset="2"/>
              </a:rPr>
              <a:t> 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連線通道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printWifiData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列印網路資訊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WiFi.BSSID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bssid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列印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網路資訊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WiFi.encryptionType</a:t>
            </a:r>
            <a:r>
              <a:rPr lang="en-US" altLang="zh-TW" kern="0" dirty="0" smtClean="0">
                <a:latin typeface="標楷體" pitchFamily="65" charset="-120"/>
              </a:rPr>
              <a:t>();	AP</a:t>
            </a:r>
            <a:r>
              <a:rPr lang="zh-TW" altLang="en-US" kern="0" dirty="0" smtClean="0">
                <a:latin typeface="標楷體" pitchFamily="65" charset="-120"/>
              </a:rPr>
              <a:t>加密狀態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70370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使用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模式建立網頁伺服器</a:t>
            </a:r>
          </a:p>
        </p:txBody>
      </p:sp>
    </p:spTree>
    <p:extLst>
      <p:ext uri="{BB962C8B-B14F-4D97-AF65-F5344CB8AC3E}">
        <p14:creationId xmlns:p14="http://schemas.microsoft.com/office/powerpoint/2010/main" val="20592743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WebServerControlRelay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9262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繼電器連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01586"/>
            <a:ext cx="6624736" cy="4781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50694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WiFiServer</a:t>
            </a:r>
            <a:r>
              <a:rPr lang="en-US" altLang="zh-TW" kern="0" dirty="0">
                <a:latin typeface="標楷體" pitchFamily="65" charset="-120"/>
              </a:rPr>
              <a:t> server(80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 啟動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  <a:r>
              <a:rPr lang="zh-TW" altLang="en-US" kern="0" dirty="0" smtClean="0">
                <a:latin typeface="標楷體" pitchFamily="65" charset="-120"/>
              </a:rPr>
              <a:t>進行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);		</a:t>
            </a:r>
            <a:r>
              <a:rPr lang="zh-TW" altLang="en-US" kern="0" dirty="0"/>
              <a:t>不使用加密連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status </a:t>
            </a:r>
            <a:r>
              <a:rPr lang="en-US" altLang="zh-TW" kern="0" dirty="0">
                <a:latin typeface="標楷體" pitchFamily="65" charset="-120"/>
              </a:rPr>
              <a:t>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pass);	</a:t>
            </a:r>
            <a:r>
              <a:rPr lang="zh-TW" altLang="en-US" kern="0" dirty="0"/>
              <a:t>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 err="1" smtClean="0"/>
              <a:t>server.begin</a:t>
            </a:r>
            <a:r>
              <a:rPr lang="en-US" altLang="zh-TW" kern="0" dirty="0"/>
              <a:t>();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開始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PORT </a:t>
            </a:r>
            <a:r>
              <a:rPr lang="en-US" altLang="zh-TW" kern="0" dirty="0" smtClean="0">
                <a:latin typeface="標楷體" pitchFamily="65" charset="-120"/>
              </a:rPr>
              <a:t>80</a:t>
            </a:r>
            <a:r>
              <a:rPr lang="zh-TW" altLang="en-US" kern="0" dirty="0" smtClean="0">
                <a:latin typeface="標楷體" pitchFamily="65" charset="-120"/>
              </a:rPr>
              <a:t> 傾聽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>
                <a:latin typeface="標楷體" pitchFamily="65" charset="-120"/>
              </a:rPr>
              <a:t>列印網路資訊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WiFiClient</a:t>
            </a:r>
            <a:r>
              <a:rPr lang="en-US" altLang="zh-TW" kern="0" dirty="0">
                <a:latin typeface="標楷體" pitchFamily="65" charset="-120"/>
              </a:rPr>
              <a:t> client = </a:t>
            </a:r>
            <a:r>
              <a:rPr lang="en-US" altLang="zh-TW" kern="0" dirty="0" err="1">
                <a:latin typeface="標楷體" pitchFamily="65" charset="-120"/>
              </a:rPr>
              <a:t>server.available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有人連接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client.connected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有用戶連接中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用戶送資料進來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083674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char c = </a:t>
            </a:r>
            <a:r>
              <a:rPr lang="en-US" altLang="zh-TW" kern="0" dirty="0" err="1"/>
              <a:t>client.read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讀出用戶送的資料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一個位元組</a:t>
            </a:r>
            <a:r>
              <a:rPr lang="en-US" altLang="zh-TW" kern="0" dirty="0" smtClean="0"/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(“HTTP/1.1 </a:t>
            </a:r>
            <a:r>
              <a:rPr lang="en-US" altLang="zh-TW" kern="0" dirty="0">
                <a:latin typeface="標楷體" pitchFamily="65" charset="-120"/>
              </a:rPr>
              <a:t>200 </a:t>
            </a:r>
            <a:r>
              <a:rPr lang="en-US" altLang="zh-TW" kern="0" dirty="0" smtClean="0">
                <a:latin typeface="標楷體" pitchFamily="65" charset="-120"/>
              </a:rPr>
              <a:t>OK”);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….</a:t>
            </a:r>
            <a:r>
              <a:rPr lang="zh-TW" altLang="en-US" kern="0" dirty="0" smtClean="0">
                <a:latin typeface="標楷體" pitchFamily="65" charset="-120"/>
              </a:rPr>
              <a:t>  送給用戶端一段</a:t>
            </a:r>
            <a:r>
              <a:rPr lang="en-US" altLang="zh-TW" kern="0" dirty="0" smtClean="0">
                <a:latin typeface="標楷體" pitchFamily="65" charset="-120"/>
              </a:rPr>
              <a:t>HTML</a:t>
            </a:r>
            <a:r>
              <a:rPr lang="zh-TW" altLang="en-US" kern="0" dirty="0" smtClean="0">
                <a:latin typeface="標楷體" pitchFamily="65" charset="-120"/>
              </a:rPr>
              <a:t>碼，用瀏覽器方能顯示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smtClean="0">
                <a:latin typeface="標楷體" pitchFamily="65" charset="-120"/>
              </a:rPr>
              <a:t>H”)</a:t>
            </a:r>
            <a:r>
              <a:rPr lang="zh-TW" altLang="en-US" kern="0" dirty="0" smtClean="0">
                <a:latin typeface="標楷體" pitchFamily="65" charset="-120"/>
              </a:rPr>
              <a:t>  判斷是否用</a:t>
            </a:r>
            <a:r>
              <a:rPr lang="en-US" altLang="zh-TW" kern="0" dirty="0" smtClean="0">
                <a:latin typeface="標楷體" pitchFamily="65" charset="-120"/>
              </a:rPr>
              <a:t>/H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>
                <a:latin typeface="標楷體" pitchFamily="65" charset="-120"/>
              </a:rPr>
              <a:t>(“GET </a:t>
            </a:r>
            <a:r>
              <a:rPr lang="en-US" altLang="zh-TW" kern="0" dirty="0" smtClean="0">
                <a:latin typeface="標楷體" pitchFamily="65" charset="-120"/>
              </a:rPr>
              <a:t>/L”)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zh-TW" altLang="en-US" kern="0" dirty="0">
                <a:latin typeface="標楷體" pitchFamily="65" charset="-120"/>
              </a:rPr>
              <a:t>判斷是否用</a:t>
            </a:r>
            <a:r>
              <a:rPr lang="en-US" altLang="zh-TW" kern="0" dirty="0" smtClean="0">
                <a:latin typeface="標楷體" pitchFamily="65" charset="-120"/>
              </a:rPr>
              <a:t>/L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client.stop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與用戶連線停止傳輸資料 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069596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網頁</a:t>
            </a:r>
            <a:r>
              <a:rPr lang="zh-TW" altLang="en-US" b="1" dirty="0" smtClean="0">
                <a:solidFill>
                  <a:srgbClr val="E56700"/>
                </a:solidFill>
              </a:rPr>
              <a:t>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透過網頁控制繼電器模組測試程式結果畫面-網頁畫面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1" y="1412775"/>
            <a:ext cx="8586712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7563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753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使用</a:t>
            </a:r>
            <a:r>
              <a:rPr lang="en-US" altLang="zh-TW" dirty="0" smtClean="0"/>
              <a:t>AP</a:t>
            </a:r>
            <a:r>
              <a:rPr lang="zh-TW" altLang="en-US" dirty="0" smtClean="0"/>
              <a:t>模式建立網頁伺服器</a:t>
            </a:r>
          </a:p>
        </p:txBody>
      </p:sp>
    </p:spTree>
    <p:extLst>
      <p:ext uri="{BB962C8B-B14F-4D97-AF65-F5344CB8AC3E}">
        <p14:creationId xmlns:p14="http://schemas.microsoft.com/office/powerpoint/2010/main" val="19325028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APMODEControlRelay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544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5362" name="Picture 2" descr="繼電器連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6" y="1288653"/>
            <a:ext cx="7354760" cy="530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4181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WiFiServer</a:t>
            </a:r>
            <a:r>
              <a:rPr lang="en-US" altLang="zh-TW" kern="0" dirty="0">
                <a:latin typeface="標楷體" pitchFamily="65" charset="-120"/>
              </a:rPr>
              <a:t> server(80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 啟動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  <a:r>
              <a:rPr lang="zh-TW" altLang="en-US" kern="0" dirty="0" smtClean="0">
                <a:latin typeface="標楷體" pitchFamily="65" charset="-120"/>
              </a:rPr>
              <a:t>進行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);		</a:t>
            </a:r>
            <a:r>
              <a:rPr lang="zh-TW" altLang="en-US" kern="0" dirty="0"/>
              <a:t>不使用加密連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status </a:t>
            </a:r>
            <a:r>
              <a:rPr lang="en-US" altLang="zh-TW" kern="0" dirty="0">
                <a:latin typeface="標楷體" pitchFamily="65" charset="-120"/>
              </a:rPr>
              <a:t>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pass);	</a:t>
            </a:r>
            <a:r>
              <a:rPr lang="zh-TW" altLang="en-US" kern="0" dirty="0"/>
              <a:t>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 err="1" smtClean="0"/>
              <a:t>server.begin</a:t>
            </a:r>
            <a:r>
              <a:rPr lang="en-US" altLang="zh-TW" kern="0" dirty="0"/>
              <a:t>();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開始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PORT </a:t>
            </a:r>
            <a:r>
              <a:rPr lang="en-US" altLang="zh-TW" kern="0" dirty="0" smtClean="0">
                <a:latin typeface="標楷體" pitchFamily="65" charset="-120"/>
              </a:rPr>
              <a:t>80</a:t>
            </a:r>
            <a:r>
              <a:rPr lang="zh-TW" altLang="en-US" kern="0" dirty="0" smtClean="0">
                <a:latin typeface="標楷體" pitchFamily="65" charset="-120"/>
              </a:rPr>
              <a:t> 傾聽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>
                <a:latin typeface="標楷體" pitchFamily="65" charset="-120"/>
              </a:rPr>
              <a:t>列印網路資訊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WiFiClient</a:t>
            </a:r>
            <a:r>
              <a:rPr lang="en-US" altLang="zh-TW" kern="0" dirty="0">
                <a:latin typeface="標楷體" pitchFamily="65" charset="-120"/>
              </a:rPr>
              <a:t> client = </a:t>
            </a:r>
            <a:r>
              <a:rPr lang="en-US" altLang="zh-TW" kern="0" dirty="0" err="1">
                <a:latin typeface="標楷體" pitchFamily="65" charset="-120"/>
              </a:rPr>
              <a:t>server.available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有人連接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client.connected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有用戶連接中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用戶送資料進來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12361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char c = </a:t>
            </a:r>
            <a:r>
              <a:rPr lang="en-US" altLang="zh-TW" kern="0" dirty="0" err="1"/>
              <a:t>client.read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讀出用戶送的資料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一個位元組</a:t>
            </a:r>
            <a:r>
              <a:rPr lang="en-US" altLang="zh-TW" kern="0" dirty="0" smtClean="0"/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(“HTTP/1.1 </a:t>
            </a:r>
            <a:r>
              <a:rPr lang="en-US" altLang="zh-TW" kern="0" dirty="0">
                <a:latin typeface="標楷體" pitchFamily="65" charset="-120"/>
              </a:rPr>
              <a:t>200 </a:t>
            </a:r>
            <a:r>
              <a:rPr lang="en-US" altLang="zh-TW" kern="0" dirty="0" smtClean="0">
                <a:latin typeface="標楷體" pitchFamily="65" charset="-120"/>
              </a:rPr>
              <a:t>OK”);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….</a:t>
            </a:r>
            <a:r>
              <a:rPr lang="zh-TW" altLang="en-US" kern="0" dirty="0" smtClean="0">
                <a:latin typeface="標楷體" pitchFamily="65" charset="-120"/>
              </a:rPr>
              <a:t>  送給用戶端一段</a:t>
            </a:r>
            <a:r>
              <a:rPr lang="en-US" altLang="zh-TW" kern="0" dirty="0" smtClean="0">
                <a:latin typeface="標楷體" pitchFamily="65" charset="-120"/>
              </a:rPr>
              <a:t>HTML</a:t>
            </a:r>
            <a:r>
              <a:rPr lang="zh-TW" altLang="en-US" kern="0" dirty="0" smtClean="0">
                <a:latin typeface="標楷體" pitchFamily="65" charset="-120"/>
              </a:rPr>
              <a:t>碼，用瀏覽器方能顯示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smtClean="0">
                <a:latin typeface="標楷體" pitchFamily="65" charset="-120"/>
              </a:rPr>
              <a:t>H”)</a:t>
            </a:r>
            <a:r>
              <a:rPr lang="zh-TW" altLang="en-US" kern="0" dirty="0" smtClean="0">
                <a:latin typeface="標楷體" pitchFamily="65" charset="-120"/>
              </a:rPr>
              <a:t>  判斷是否用</a:t>
            </a:r>
            <a:r>
              <a:rPr lang="en-US" altLang="zh-TW" kern="0" dirty="0" smtClean="0">
                <a:latin typeface="標楷體" pitchFamily="65" charset="-120"/>
              </a:rPr>
              <a:t>/H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>
                <a:latin typeface="標楷體" pitchFamily="65" charset="-120"/>
              </a:rPr>
              <a:t>(“GET </a:t>
            </a:r>
            <a:r>
              <a:rPr lang="en-US" altLang="zh-TW" kern="0" dirty="0" smtClean="0">
                <a:latin typeface="標楷體" pitchFamily="65" charset="-120"/>
              </a:rPr>
              <a:t>/L”)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zh-TW" altLang="en-US" kern="0" dirty="0">
                <a:latin typeface="標楷體" pitchFamily="65" charset="-120"/>
              </a:rPr>
              <a:t>判斷是否用</a:t>
            </a:r>
            <a:r>
              <a:rPr lang="en-US" altLang="zh-TW" kern="0" dirty="0" smtClean="0">
                <a:latin typeface="標楷體" pitchFamily="65" charset="-120"/>
              </a:rPr>
              <a:t>/L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client.stop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與用戶連線停止傳輸資料 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56095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網頁</a:t>
            </a:r>
            <a:r>
              <a:rPr lang="zh-TW" altLang="en-US" b="1" dirty="0" smtClean="0">
                <a:solidFill>
                  <a:srgbClr val="E56700"/>
                </a:solidFill>
              </a:rPr>
              <a:t>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6386" name="Picture 2" descr="透過熱點模式控制繼電器模組測試程式結果畫面-網頁畫面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20386"/>
            <a:ext cx="8819748" cy="496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180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UdpNtpClient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讀取網路時間資料</a:t>
            </a:r>
          </a:p>
        </p:txBody>
      </p:sp>
    </p:spTree>
    <p:extLst>
      <p:ext uri="{BB962C8B-B14F-4D97-AF65-F5344CB8AC3E}">
        <p14:creationId xmlns:p14="http://schemas.microsoft.com/office/powerpoint/2010/main" val="8060200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UdpNtpClient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0980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UdpNtpClient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PubSubClient.h</a:t>
            </a:r>
            <a:r>
              <a:rPr lang="en-US" altLang="zh-TW" kern="0" dirty="0" smtClean="0"/>
              <a:t>&gt;</a:t>
            </a:r>
            <a:r>
              <a:rPr lang="zh-TW" altLang="en-US" kern="0" dirty="0"/>
              <a:t>使用</a:t>
            </a:r>
            <a:r>
              <a:rPr lang="zh-TW" altLang="en-US" kern="0" dirty="0" smtClean="0"/>
              <a:t>網路</a:t>
            </a:r>
            <a:r>
              <a:rPr lang="en-US" altLang="zh-TW" kern="0" dirty="0" smtClean="0"/>
              <a:t>UDP</a:t>
            </a:r>
            <a:r>
              <a:rPr lang="zh-TW" altLang="en-US" kern="0" dirty="0" smtClean="0"/>
              <a:t>必要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/>
              <a:t>#</a:t>
            </a:r>
            <a:r>
              <a:rPr lang="en-US" altLang="zh-TW" kern="0" dirty="0"/>
              <a:t>include &lt;</a:t>
            </a:r>
            <a:r>
              <a:rPr lang="en-US" altLang="zh-TW" kern="0" dirty="0" err="1"/>
              <a:t>WiFiUdp.h</a:t>
            </a:r>
            <a:r>
              <a:rPr lang="en-US" altLang="zh-TW" kern="0" dirty="0" smtClean="0"/>
              <a:t>&gt;</a:t>
            </a:r>
            <a:r>
              <a:rPr lang="zh-TW" altLang="en-US" kern="0" dirty="0"/>
              <a:t>使用網路</a:t>
            </a:r>
            <a:r>
              <a:rPr lang="en-US" altLang="zh-TW" kern="0" dirty="0"/>
              <a:t>UDP</a:t>
            </a:r>
            <a:r>
              <a:rPr lang="zh-TW" altLang="en-US" kern="0" dirty="0"/>
              <a:t>必要函數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const</a:t>
            </a:r>
            <a:r>
              <a:rPr lang="en-US" altLang="zh-TW" kern="0" dirty="0">
                <a:latin typeface="標楷體" pitchFamily="65" charset="-120"/>
              </a:rPr>
              <a:t> char </a:t>
            </a:r>
            <a:r>
              <a:rPr lang="en-US" altLang="zh-TW" kern="0" dirty="0" err="1">
                <a:latin typeface="標楷體" pitchFamily="65" charset="-120"/>
              </a:rPr>
              <a:t>ntpServer</a:t>
            </a:r>
            <a:r>
              <a:rPr lang="en-US" altLang="zh-TW" kern="0" dirty="0">
                <a:latin typeface="標楷體" pitchFamily="65" charset="-120"/>
              </a:rPr>
              <a:t>[] = </a:t>
            </a:r>
            <a:r>
              <a:rPr lang="en-US" altLang="zh-TW" kern="0" dirty="0" smtClean="0">
                <a:latin typeface="標楷體" pitchFamily="65" charset="-120"/>
              </a:rPr>
              <a:t>“pool.ntp.org”;</a:t>
            </a:r>
            <a:r>
              <a:rPr lang="zh-TW" altLang="en-US" kern="0" dirty="0" smtClean="0">
                <a:latin typeface="標楷體" pitchFamily="65" charset="-120"/>
              </a:rPr>
              <a:t> 網路時間伺服器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initializeWiFi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 啟動網路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ShowNTPDateTime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 取得</a:t>
            </a:r>
            <a:r>
              <a:rPr lang="zh-TW" altLang="en-US" kern="0" dirty="0">
                <a:latin typeface="標楷體" pitchFamily="65" charset="-120"/>
              </a:rPr>
              <a:t>網路</a:t>
            </a:r>
            <a:r>
              <a:rPr lang="zh-TW" altLang="en-US" kern="0" dirty="0" smtClean="0">
                <a:latin typeface="標楷體" pitchFamily="65" charset="-120"/>
              </a:rPr>
              <a:t>時間並顯示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retrieveNtpTime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>
                <a:latin typeface="標楷體" pitchFamily="65" charset="-120"/>
              </a:rPr>
              <a:t>取得網路</a:t>
            </a:r>
            <a:r>
              <a:rPr lang="zh-TW" altLang="en-US" kern="0" dirty="0" smtClean="0">
                <a:latin typeface="標楷體" pitchFamily="65" charset="-120"/>
              </a:rPr>
              <a:t>時間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getCurrentTime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epoch+timeZoneOffset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將網路時間存入變數</a:t>
            </a:r>
          </a:p>
        </p:txBody>
      </p:sp>
    </p:spTree>
    <p:extLst>
      <p:ext uri="{BB962C8B-B14F-4D97-AF65-F5344CB8AC3E}">
        <p14:creationId xmlns:p14="http://schemas.microsoft.com/office/powerpoint/2010/main" val="21100755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UdpNtpClient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Udp.beginPacket</a:t>
            </a:r>
            <a:r>
              <a:rPr lang="en-US" altLang="zh-TW" kern="0" dirty="0"/>
              <a:t>(</a:t>
            </a:r>
            <a:r>
              <a:rPr lang="en-US" altLang="zh-TW" kern="0" dirty="0" err="1"/>
              <a:t>ntpServer</a:t>
            </a:r>
            <a:r>
              <a:rPr lang="en-US" altLang="zh-TW" kern="0" dirty="0"/>
              <a:t>, 123</a:t>
            </a:r>
            <a:r>
              <a:rPr lang="en-US" altLang="zh-TW" kern="0" dirty="0" smtClean="0"/>
              <a:t>)</a:t>
            </a:r>
            <a:r>
              <a:rPr lang="zh-TW" altLang="en-US" kern="0" dirty="0" smtClean="0"/>
              <a:t>   與網路伺服器通訊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Udp.write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nptSendPacket</a:t>
            </a:r>
            <a:r>
              <a:rPr lang="en-US" altLang="zh-TW" kern="0" dirty="0">
                <a:latin typeface="標楷體" pitchFamily="65" charset="-120"/>
              </a:rPr>
              <a:t>, NTP_PACKET_SIZE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告訴</a:t>
            </a:r>
            <a:r>
              <a:rPr lang="zh-TW" altLang="en-US" kern="0" dirty="0"/>
              <a:t>網路</a:t>
            </a:r>
            <a:r>
              <a:rPr lang="zh-TW" altLang="en-US" kern="0" dirty="0" smtClean="0"/>
              <a:t>伺服器</a:t>
            </a:r>
            <a:r>
              <a:rPr lang="zh-TW" altLang="en-US" kern="0" dirty="0"/>
              <a:t>要取得</a:t>
            </a:r>
            <a:r>
              <a:rPr lang="zh-TW" altLang="en-US" kern="0" dirty="0" smtClean="0"/>
              <a:t>時間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Udp.endPacket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 結束通訊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Udp.parsePacket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得到</a:t>
            </a:r>
            <a:r>
              <a:rPr lang="zh-TW" altLang="en-US" kern="0" dirty="0"/>
              <a:t>網路</a:t>
            </a:r>
            <a:r>
              <a:rPr lang="zh-TW" altLang="en-US" kern="0" dirty="0" smtClean="0"/>
              <a:t>伺服器傳送時間資料通知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Udp.read</a:t>
            </a:r>
            <a:r>
              <a:rPr lang="en-US" altLang="zh-TW" kern="0" dirty="0"/>
              <a:t>(</a:t>
            </a:r>
            <a:r>
              <a:rPr lang="en-US" altLang="zh-TW" kern="0" dirty="0" err="1"/>
              <a:t>ntpRecvBuffer</a:t>
            </a:r>
            <a:r>
              <a:rPr lang="en-US" altLang="zh-TW" kern="0" dirty="0"/>
              <a:t>, NTP_PACKET_SIZE</a:t>
            </a:r>
            <a:r>
              <a:rPr lang="en-US" altLang="zh-TW" kern="0" dirty="0" smtClean="0"/>
              <a:t>)</a:t>
            </a:r>
            <a:r>
              <a:rPr lang="zh-TW" altLang="en-US" kern="0" dirty="0" smtClean="0"/>
              <a:t> 讀取網路</a:t>
            </a:r>
            <a:r>
              <a:rPr lang="zh-TW" altLang="en-US" kern="0" dirty="0"/>
              <a:t>伺服器傳送時間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epoch = secsSince1900 - </a:t>
            </a:r>
            <a:r>
              <a:rPr lang="en-US" altLang="zh-TW" kern="0" dirty="0" err="1"/>
              <a:t>seventyYears</a:t>
            </a:r>
            <a:r>
              <a:rPr lang="en-US" altLang="zh-TW" kern="0" dirty="0"/>
              <a:t> </a:t>
            </a:r>
            <a:r>
              <a:rPr lang="en-US" altLang="zh-TW" kern="0" dirty="0" smtClean="0"/>
              <a:t>;</a:t>
            </a:r>
            <a:r>
              <a:rPr lang="zh-TW" altLang="en-US" kern="0" dirty="0" smtClean="0"/>
              <a:t>  計算時間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epochSystem</a:t>
            </a:r>
            <a:r>
              <a:rPr lang="en-US" altLang="zh-TW" kern="0" dirty="0"/>
              <a:t> = epoch - </a:t>
            </a:r>
            <a:r>
              <a:rPr lang="en-US" altLang="zh-TW" kern="0" dirty="0" err="1"/>
              <a:t>millis</a:t>
            </a:r>
            <a:r>
              <a:rPr lang="en-US" altLang="zh-TW" kern="0" dirty="0"/>
              <a:t>() / 1000</a:t>
            </a:r>
            <a:r>
              <a:rPr lang="en-US" altLang="zh-TW" kern="0" dirty="0" smtClean="0"/>
              <a:t>;</a:t>
            </a:r>
            <a:r>
              <a:rPr lang="zh-TW" altLang="en-US" kern="0" dirty="0"/>
              <a:t>計算</a:t>
            </a:r>
            <a:r>
              <a:rPr lang="zh-TW" altLang="en-US" kern="0" dirty="0" smtClean="0"/>
              <a:t>時間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秒</a:t>
            </a:r>
            <a:r>
              <a:rPr lang="en-US" altLang="zh-TW" kern="0" dirty="0" smtClean="0"/>
              <a:t>)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/>
              <a:t>getCurrentTime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 計算網路時間，回傳年、月、日、時、分、秒到變數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25697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2660140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網路校時測試程式結果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667537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93520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SetTime_fromNet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0927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WiFiWebClient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讀取網頁資料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172520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WiFiWebClient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537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WiFiWebClient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   </a:t>
            </a:r>
            <a:r>
              <a:rPr lang="zh-TW" altLang="en-US" kern="0" dirty="0" smtClean="0">
                <a:latin typeface="標楷體" pitchFamily="65" charset="-120"/>
              </a:rPr>
              <a:t>列印網路狀態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</a:t>
            </a:r>
            <a:r>
              <a:rPr lang="en-US" altLang="zh-TW" kern="0" dirty="0">
                <a:latin typeface="標楷體" pitchFamily="65" charset="-120"/>
              </a:rPr>
              <a:t>(server, 80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  <a:r>
              <a:rPr lang="zh-TW" altLang="en-US" kern="0" dirty="0" smtClean="0">
                <a:latin typeface="標楷體" pitchFamily="65" charset="-120"/>
              </a:rPr>
              <a:t>   連到</a:t>
            </a:r>
            <a:r>
              <a:rPr lang="en-US" altLang="zh-TW" kern="0" dirty="0" smtClean="0">
                <a:latin typeface="標楷體" pitchFamily="65" charset="-120"/>
              </a:rPr>
              <a:t>Server(</a:t>
            </a:r>
            <a:r>
              <a:rPr lang="zh-TW" altLang="en-US" kern="0" dirty="0" smtClean="0">
                <a:latin typeface="標楷體" pitchFamily="65" charset="-120"/>
              </a:rPr>
              <a:t>用</a:t>
            </a:r>
            <a:r>
              <a:rPr lang="en-US" altLang="zh-TW" kern="0" dirty="0" smtClean="0">
                <a:latin typeface="標楷體" pitchFamily="65" charset="-120"/>
              </a:rPr>
              <a:t>port80) 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err="1" smtClean="0">
                <a:latin typeface="標楷體" pitchFamily="65" charset="-120"/>
              </a:rPr>
              <a:t>search?q</a:t>
            </a:r>
            <a:r>
              <a:rPr lang="en-US" altLang="zh-TW" kern="0" dirty="0" smtClean="0">
                <a:latin typeface="標楷體" pitchFamily="65" charset="-120"/>
              </a:rPr>
              <a:t>=ameba HTTP/1.1”);   </a:t>
            </a:r>
            <a:r>
              <a:rPr lang="zh-TW" altLang="en-US" kern="0" dirty="0" smtClean="0">
                <a:latin typeface="標楷體" pitchFamily="65" charset="-120"/>
              </a:rPr>
              <a:t>送給伺服器端資料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連線對象要送資料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char c = </a:t>
            </a:r>
            <a:r>
              <a:rPr lang="en-US" altLang="zh-TW" kern="0" dirty="0" err="1">
                <a:latin typeface="標楷體" pitchFamily="65" charset="-120"/>
              </a:rPr>
              <a:t>client.read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讀取</a:t>
            </a:r>
            <a:r>
              <a:rPr lang="zh-TW" altLang="en-US" kern="0" dirty="0">
                <a:latin typeface="標楷體" pitchFamily="65" charset="-120"/>
              </a:rPr>
              <a:t>連線對象要送資料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18427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lcd1602_I2C_mills</a:t>
            </a:r>
            <a:br>
              <a:rPr lang="en-US" altLang="zh-TW" dirty="0" smtClean="0"/>
            </a:br>
            <a:r>
              <a:rPr lang="zh-TW" altLang="en-US" dirty="0" smtClean="0"/>
              <a:t>顯示資料在</a:t>
            </a:r>
            <a:r>
              <a:rPr lang="en-US" altLang="zh-TW" dirty="0" smtClean="0"/>
              <a:t>LCD</a:t>
            </a:r>
            <a:r>
              <a:rPr lang="zh-TW" altLang="en-US" dirty="0" smtClean="0"/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2825943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/>
              <a:t>lcd1602_I2C_mills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13178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/>
              <a:t>lcd1602_I2C_mills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6" name="Picture 2" descr="D:\永忠研究\開課\T客邦\Arduino 空氣盒子實作課(20161022)\Course\電路圖\基本電路_LCD2004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8717567" cy="46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45128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/>
              <a:t>lcd1602_I2C_mills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&lt;I2CIO.h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 </a:t>
            </a:r>
            <a:r>
              <a:rPr lang="en-US" altLang="zh-TW" kern="0" dirty="0" smtClean="0"/>
              <a:t>I2C </a:t>
            </a:r>
            <a:r>
              <a:rPr lang="zh-TW" altLang="en-US" kern="0" dirty="0" smtClean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LCD.h</a:t>
            </a:r>
            <a:r>
              <a:rPr lang="en-US" altLang="zh-TW" kern="0" dirty="0" smtClean="0"/>
              <a:t>&gt;	</a:t>
            </a:r>
            <a:r>
              <a:rPr lang="zh-TW" altLang="en-US" kern="0" dirty="0" smtClean="0"/>
              <a:t>  </a:t>
            </a:r>
            <a:r>
              <a:rPr lang="en-US" altLang="zh-TW" kern="0" dirty="0" smtClean="0"/>
              <a:t>LCD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/>
              <a:t>#</a:t>
            </a:r>
            <a:r>
              <a:rPr lang="en-US" altLang="zh-TW" kern="0" dirty="0"/>
              <a:t>include &lt;LiquidCrystal_I2C.h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版</a:t>
            </a:r>
            <a:r>
              <a:rPr lang="en-US" altLang="zh-TW" kern="0" dirty="0"/>
              <a:t>LCD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I2C_ADDR    0x27  </a:t>
            </a:r>
            <a:r>
              <a:rPr lang="zh-TW" altLang="en-US" kern="0" dirty="0">
                <a:latin typeface="標楷體" pitchFamily="65" charset="-120"/>
              </a:rPr>
              <a:t> </a:t>
            </a:r>
            <a:r>
              <a:rPr lang="zh-TW" altLang="en-US" kern="0" dirty="0" smtClean="0">
                <a:latin typeface="標楷體" pitchFamily="65" charset="-120"/>
              </a:rPr>
              <a:t> 設定</a:t>
            </a:r>
            <a:r>
              <a:rPr lang="en-US" altLang="zh-TW" kern="0" dirty="0" smtClean="0">
                <a:latin typeface="標楷體" pitchFamily="65" charset="-120"/>
              </a:rPr>
              <a:t>LCD I2C</a:t>
            </a:r>
            <a:r>
              <a:rPr lang="zh-TW" altLang="en-US" kern="0" dirty="0" smtClean="0">
                <a:latin typeface="標楷體" pitchFamily="65" charset="-120"/>
              </a:rPr>
              <a:t>位址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lcd.begin</a:t>
            </a:r>
            <a:r>
              <a:rPr lang="en-US" altLang="zh-TW" kern="0" dirty="0">
                <a:latin typeface="標楷體" pitchFamily="65" charset="-120"/>
              </a:rPr>
              <a:t> (16,2); </a:t>
            </a:r>
            <a:r>
              <a:rPr lang="zh-TW" altLang="en-US" kern="0" dirty="0" smtClean="0">
                <a:latin typeface="標楷體" pitchFamily="65" charset="-120"/>
              </a:rPr>
              <a:t>   設定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寬度與高度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lcd.setBacklight</a:t>
            </a:r>
            <a:r>
              <a:rPr lang="en-US" altLang="zh-TW" kern="0" dirty="0">
                <a:latin typeface="標楷體" pitchFamily="65" charset="-120"/>
              </a:rPr>
              <a:t>(LED_ON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設定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背光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lcd.backlight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背光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lcd.setCursor</a:t>
            </a:r>
            <a:r>
              <a:rPr lang="en-US" altLang="zh-TW" kern="0" dirty="0">
                <a:latin typeface="標楷體" pitchFamily="65" charset="-120"/>
              </a:rPr>
              <a:t>(0,0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歸零定位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lcd.print</a:t>
            </a:r>
            <a:r>
              <a:rPr lang="en-US" altLang="zh-TW" kern="0" dirty="0" smtClean="0">
                <a:latin typeface="標楷體" pitchFamily="65" charset="-120"/>
              </a:rPr>
              <a:t>(“Hello</a:t>
            </a:r>
            <a:r>
              <a:rPr lang="en-US" altLang="zh-TW" kern="0" dirty="0">
                <a:latin typeface="標楷體" pitchFamily="65" charset="-120"/>
              </a:rPr>
              <a:t>, world</a:t>
            </a:r>
            <a:r>
              <a:rPr lang="en-US" altLang="zh-TW" kern="0" dirty="0" smtClean="0">
                <a:latin typeface="標楷體" pitchFamily="65" charset="-120"/>
              </a:rPr>
              <a:t>!”);</a:t>
            </a:r>
            <a:r>
              <a:rPr lang="zh-TW" altLang="en-US" kern="0" dirty="0" smtClean="0">
                <a:latin typeface="標楷體" pitchFamily="65" charset="-120"/>
              </a:rPr>
              <a:t>  印出</a:t>
            </a:r>
            <a:r>
              <a:rPr lang="en-US" altLang="zh-TW" kern="0" dirty="0" smtClean="0">
                <a:latin typeface="標楷體" pitchFamily="65" charset="-120"/>
              </a:rPr>
              <a:t>Hello World</a:t>
            </a: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0785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DHTx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讀取</a:t>
            </a:r>
            <a:r>
              <a:rPr lang="zh-TW" altLang="en-US" dirty="0"/>
              <a:t>溫溼度</a:t>
            </a:r>
            <a:r>
              <a:rPr lang="zh-TW" altLang="en-US" dirty="0" smtClean="0"/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84584813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933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DHTx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04483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溫濕度感測模組(DHT1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04879"/>
            <a:ext cx="4176464" cy="259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 descr="dht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819473"/>
            <a:ext cx="4211049" cy="241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97164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開課\T客邦\Arduino 空氣盒子實作課(20161022)\Course\電路圖\基本電路_DHT11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61315"/>
            <a:ext cx="625792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5833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DHTx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DHT.h</a:t>
            </a:r>
            <a:r>
              <a:rPr lang="en-US" altLang="zh-TW" kern="0" dirty="0" smtClean="0"/>
              <a:t>”</a:t>
            </a:r>
            <a:r>
              <a:rPr lang="zh-TW" altLang="en-US" kern="0" dirty="0" smtClean="0"/>
              <a:t> </a:t>
            </a:r>
            <a:r>
              <a:rPr lang="en-US" altLang="zh-TW" kern="0" dirty="0" smtClean="0"/>
              <a:t>		</a:t>
            </a:r>
            <a:r>
              <a:rPr lang="zh-TW" altLang="en-US" kern="0" dirty="0" smtClean="0"/>
              <a:t>使用溫溼度模組必要函數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</a:t>
            </a:r>
            <a:r>
              <a:rPr lang="en-US" altLang="zh-TW" kern="0">
                <a:latin typeface="標楷體" pitchFamily="65" charset="-120"/>
              </a:rPr>
              <a:t>DHTTYPE </a:t>
            </a:r>
            <a:r>
              <a:rPr lang="en-US" altLang="zh-TW" kern="0" smtClean="0">
                <a:latin typeface="標楷體" pitchFamily="65" charset="-120"/>
              </a:rPr>
              <a:t>DHT11 </a:t>
            </a:r>
            <a:r>
              <a:rPr lang="zh-TW" altLang="en-US" kern="0" dirty="0" smtClean="0">
                <a:latin typeface="標楷體" pitchFamily="65" charset="-120"/>
              </a:rPr>
              <a:t> 宣告使用哪種</a:t>
            </a:r>
            <a:r>
              <a:rPr lang="en-US" altLang="zh-TW" kern="0" dirty="0" smtClean="0">
                <a:latin typeface="標楷體" pitchFamily="65" charset="-120"/>
              </a:rPr>
              <a:t>DHT</a:t>
            </a:r>
            <a:r>
              <a:rPr lang="zh-TW" altLang="en-US" kern="0" dirty="0"/>
              <a:t>溫溼度模組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DHT </a:t>
            </a:r>
            <a:r>
              <a:rPr lang="en-US" altLang="zh-TW" kern="0" dirty="0" err="1">
                <a:latin typeface="標楷體" pitchFamily="65" charset="-120"/>
              </a:rPr>
              <a:t>dht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DHTSensorPin</a:t>
            </a:r>
            <a:r>
              <a:rPr lang="en-US" altLang="zh-TW" kern="0" dirty="0">
                <a:latin typeface="標楷體" pitchFamily="65" charset="-120"/>
              </a:rPr>
              <a:t>, DHTTYPE</a:t>
            </a:r>
            <a:r>
              <a:rPr lang="en-US" altLang="zh-TW" kern="0" dirty="0" smtClean="0">
                <a:latin typeface="標楷體" pitchFamily="65" charset="-120"/>
              </a:rPr>
              <a:t>); 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/>
              <a:t>溫</a:t>
            </a:r>
            <a:r>
              <a:rPr lang="zh-TW" altLang="en-US" kern="0" dirty="0" smtClean="0"/>
              <a:t>溼度物件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dht.begin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/>
              <a:t>溫溼度</a:t>
            </a:r>
            <a:r>
              <a:rPr lang="zh-TW" altLang="en-US" kern="0" dirty="0" smtClean="0"/>
              <a:t>物件通訊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ShowHumidity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顯示</a:t>
            </a:r>
            <a:r>
              <a:rPr lang="zh-TW" altLang="en-US" kern="0" dirty="0"/>
              <a:t>溫</a:t>
            </a:r>
            <a:r>
              <a:rPr lang="zh-TW" altLang="en-US" kern="0" dirty="0" smtClean="0"/>
              <a:t>溼度資料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dht.readHumidity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讀取濕度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ht.readTemperature</a:t>
            </a:r>
            <a:r>
              <a:rPr lang="en-US" altLang="zh-TW" kern="0" dirty="0">
                <a:latin typeface="標楷體" pitchFamily="65" charset="-120"/>
              </a:rPr>
              <a:t>(true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讀取溫度</a:t>
            </a:r>
            <a:endParaRPr lang="en-US" altLang="zh-TW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28407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pms3003</a:t>
            </a:r>
            <a:br>
              <a:rPr lang="en-US" altLang="zh-TW" dirty="0" smtClean="0"/>
            </a:br>
            <a:r>
              <a:rPr lang="zh-TW" altLang="en-US" dirty="0" smtClean="0"/>
              <a:t>讀取</a:t>
            </a:r>
            <a:r>
              <a:rPr lang="zh-TW" altLang="en-US" dirty="0"/>
              <a:t>空汙</a:t>
            </a:r>
            <a:r>
              <a:rPr lang="zh-TW" altLang="en-US" dirty="0" smtClean="0"/>
              <a:t>偵測器資料</a:t>
            </a:r>
          </a:p>
        </p:txBody>
      </p:sp>
    </p:spTree>
    <p:extLst>
      <p:ext uri="{BB962C8B-B14F-4D97-AF65-F5344CB8AC3E}">
        <p14:creationId xmlns:p14="http://schemas.microsoft.com/office/powerpoint/2010/main" val="11626443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/>
              <a:t>pms3003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53136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4338" name="Picture 2" descr="pms3003-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418215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G5 PMS5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730" y="3681264"/>
            <a:ext cx="6032984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313456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安裝DHT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981329" cy="468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9481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SoftwareSerial.h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 使用串列埠必用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SoftwareSerial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mySerial</a:t>
            </a:r>
            <a:r>
              <a:rPr lang="en-US" altLang="zh-TW" kern="0" dirty="0">
                <a:latin typeface="標楷體" pitchFamily="65" charset="-120"/>
              </a:rPr>
              <a:t>(0, 1); // RX, </a:t>
            </a:r>
            <a:r>
              <a:rPr lang="en-US" altLang="zh-TW" kern="0" dirty="0" smtClean="0">
                <a:latin typeface="標楷體" pitchFamily="65" charset="-120"/>
              </a:rPr>
              <a:t>TX</a:t>
            </a:r>
            <a:r>
              <a:rPr lang="zh-TW" altLang="en-US" kern="0" dirty="0" smtClean="0">
                <a:latin typeface="標楷體" pitchFamily="65" charset="-120"/>
              </a:rPr>
              <a:t>  產生通訊物件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24</a:t>
            </a:r>
            <a:r>
              <a:rPr lang="zh-TW" altLang="en-US" kern="0" dirty="0" smtClean="0">
                <a:latin typeface="標楷體" pitchFamily="65" charset="-120"/>
              </a:rPr>
              <a:t>   空氣偵測器資料長度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unsigned char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讀取</a:t>
            </a:r>
            <a:r>
              <a:rPr lang="zh-TW" altLang="en-US" kern="0" dirty="0">
                <a:latin typeface="標楷體" pitchFamily="65" charset="-120"/>
              </a:rPr>
              <a:t>空氣偵測器</a:t>
            </a:r>
            <a:r>
              <a:rPr lang="zh-TW" altLang="en-US" kern="0" dirty="0" smtClean="0">
                <a:latin typeface="標楷體" pitchFamily="65" charset="-120"/>
              </a:rPr>
              <a:t>資料暫存變數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zh-TW" altLang="en-US" kern="0" dirty="0">
                <a:latin typeface="標楷體" pitchFamily="65" charset="-120"/>
              </a:rPr>
              <a:t>空</a:t>
            </a:r>
            <a:r>
              <a:rPr lang="zh-TW" altLang="en-US" kern="0" dirty="0" smtClean="0">
                <a:latin typeface="標楷體" pitchFamily="65" charset="-120"/>
              </a:rPr>
              <a:t>汙資料變數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idx</a:t>
            </a:r>
            <a:r>
              <a:rPr lang="en-US" altLang="zh-TW" kern="0" dirty="0">
                <a:latin typeface="標楷體" pitchFamily="65" charset="-120"/>
              </a:rPr>
              <a:t> = 0;</a:t>
            </a: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pm10 = 0;</a:t>
            </a: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pm25 = 0;</a:t>
            </a: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pm100 = 0; 	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00013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smtClean="0"/>
              <a:t>bool hasPm25Value = false;</a:t>
            </a:r>
            <a:r>
              <a:rPr lang="zh-TW" altLang="en-US" kern="0" dirty="0" smtClean="0"/>
              <a:t>   讀取資料成功與否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int</a:t>
            </a:r>
            <a:r>
              <a:rPr lang="en-US" altLang="zh-TW" kern="0" dirty="0" smtClean="0">
                <a:latin typeface="標楷體" pitchFamily="65" charset="-120"/>
              </a:rPr>
              <a:t> </a:t>
            </a:r>
            <a:r>
              <a:rPr lang="en-US" altLang="zh-TW" kern="0" dirty="0" err="1" smtClean="0">
                <a:latin typeface="標楷體" pitchFamily="65" charset="-120"/>
              </a:rPr>
              <a:t>ErrorCount</a:t>
            </a:r>
            <a:r>
              <a:rPr lang="en-US" altLang="zh-TW" kern="0" dirty="0" smtClean="0">
                <a:latin typeface="標楷體" pitchFamily="65" charset="-120"/>
              </a:rPr>
              <a:t> = 0 ;</a:t>
            </a:r>
            <a:r>
              <a:rPr lang="zh-TW" altLang="en-US" kern="0" dirty="0" smtClean="0">
                <a:latin typeface="標楷體" pitchFamily="65" charset="-120"/>
              </a:rPr>
              <a:t>   錯誤次數</a:t>
            </a:r>
            <a:r>
              <a:rPr lang="en-US" altLang="zh-TW" kern="0" dirty="0" smtClean="0">
                <a:latin typeface="標楷體" pitchFamily="65" charset="-120"/>
              </a:rPr>
              <a:t>’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#define </a:t>
            </a:r>
            <a:r>
              <a:rPr lang="en-US" altLang="zh-TW" kern="0" dirty="0" err="1" smtClean="0">
                <a:latin typeface="標楷體" pitchFamily="65" charset="-120"/>
              </a:rPr>
              <a:t>ErrorRebootCount</a:t>
            </a:r>
            <a:r>
              <a:rPr lang="en-US" altLang="zh-TW" kern="0" dirty="0" smtClean="0">
                <a:latin typeface="標楷體" pitchFamily="65" charset="-120"/>
              </a:rPr>
              <a:t> 5</a:t>
            </a:r>
            <a:r>
              <a:rPr lang="zh-TW" altLang="en-US" kern="0" dirty="0" smtClean="0">
                <a:latin typeface="標楷體" pitchFamily="65" charset="-120"/>
              </a:rPr>
              <a:t>   最大容忍錯誤次數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mySerial.begin</a:t>
            </a:r>
            <a:r>
              <a:rPr lang="en-US" altLang="zh-TW" kern="0" dirty="0" smtClean="0">
                <a:latin typeface="標楷體" pitchFamily="65" charset="-120"/>
              </a:rPr>
              <a:t>(9600); </a:t>
            </a:r>
            <a:r>
              <a:rPr lang="zh-TW" altLang="en-US" kern="0" dirty="0" smtClean="0">
                <a:latin typeface="標楷體" pitchFamily="65" charset="-120"/>
              </a:rPr>
              <a:t> 通訊埠速度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retrievePM25Value() ;</a:t>
            </a:r>
            <a:r>
              <a:rPr lang="zh-TW" altLang="en-US" kern="0" dirty="0" smtClean="0">
                <a:latin typeface="標楷體" pitchFamily="65" charset="-120"/>
              </a:rPr>
              <a:t>  讀取空汙資料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ShowPM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顯示空汙資料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memset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, 0, 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清空空氣</a:t>
            </a:r>
            <a:r>
              <a:rPr lang="zh-TW" altLang="en-US" kern="0" dirty="0">
                <a:latin typeface="標楷體" pitchFamily="65" charset="-120"/>
              </a:rPr>
              <a:t>偵測器資料暫存變數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mySerial.available</a:t>
            </a:r>
            <a:r>
              <a:rPr lang="en-US" altLang="zh-TW" kern="0" dirty="0">
                <a:latin typeface="標楷體" pitchFamily="65" charset="-120"/>
              </a:rPr>
              <a:t>()&gt;</a:t>
            </a:r>
            <a:r>
              <a:rPr lang="en-US" altLang="zh-TW" kern="0" dirty="0" smtClean="0">
                <a:latin typeface="標楷體" pitchFamily="65" charset="-120"/>
              </a:rPr>
              <a:t>0</a:t>
            </a:r>
            <a:r>
              <a:rPr lang="zh-TW" altLang="en-US" kern="0" dirty="0" smtClean="0">
                <a:latin typeface="標楷體" pitchFamily="65" charset="-120"/>
              </a:rPr>
              <a:t>  有資料讀入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count &lt; </a:t>
            </a:r>
            <a:r>
              <a:rPr lang="en-US" altLang="zh-TW" kern="0" dirty="0" err="1" smtClean="0">
                <a:latin typeface="標楷體" pitchFamily="65" charset="-120"/>
              </a:rPr>
              <a:t>pmsDataLen</a:t>
            </a:r>
            <a:r>
              <a:rPr lang="zh-TW" altLang="en-US" kern="0" dirty="0" smtClean="0">
                <a:latin typeface="標楷體" pitchFamily="65" charset="-120"/>
              </a:rPr>
              <a:t>    讀取資料未滿</a:t>
            </a:r>
          </a:p>
        </p:txBody>
      </p:sp>
    </p:spTree>
    <p:extLst>
      <p:ext uri="{BB962C8B-B14F-4D97-AF65-F5344CB8AC3E}">
        <p14:creationId xmlns:p14="http://schemas.microsoft.com/office/powerpoint/2010/main" val="130320896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5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buf</a:t>
            </a:r>
            <a:r>
              <a:rPr lang="en-US" altLang="zh-TW" kern="0" dirty="0"/>
              <a:t>[count] = </a:t>
            </a:r>
            <a:r>
              <a:rPr lang="en-US" altLang="zh-TW" kern="0" dirty="0" err="1"/>
              <a:t>mySerial.read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 讀一個位元組進來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[0] == 0x42 &amp;&amp; count == </a:t>
            </a:r>
            <a:r>
              <a:rPr lang="en-US" altLang="zh-TW" kern="0" dirty="0" smtClean="0">
                <a:latin typeface="標楷體" pitchFamily="65" charset="-120"/>
              </a:rPr>
              <a:t>0</a:t>
            </a:r>
            <a:r>
              <a:rPr lang="zh-TW" altLang="en-US" kern="0" dirty="0" smtClean="0">
                <a:latin typeface="標楷體" pitchFamily="65" charset="-120"/>
              </a:rPr>
              <a:t>  判斷開頭一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[1] == 0x4d &amp;&amp; count == </a:t>
            </a:r>
            <a:r>
              <a:rPr lang="en-US" altLang="zh-TW" kern="0" dirty="0" smtClean="0">
                <a:latin typeface="標楷體" pitchFamily="65" charset="-120"/>
              </a:rPr>
              <a:t>1</a:t>
            </a:r>
            <a:r>
              <a:rPr lang="zh-TW" altLang="en-US" kern="0" dirty="0" smtClean="0">
                <a:latin typeface="標楷體" pitchFamily="65" charset="-120"/>
              </a:rPr>
              <a:t>  判斷開頭二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count &gt;= (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  <a:r>
              <a:rPr lang="zh-TW" altLang="en-US" kern="0" dirty="0" smtClean="0">
                <a:latin typeface="標楷體" pitchFamily="65" charset="-120"/>
              </a:rPr>
              <a:t>    判斷讀取完畢否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ckecksum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ckecksum</a:t>
            </a:r>
            <a:r>
              <a:rPr lang="en-US" altLang="zh-TW" kern="0" dirty="0">
                <a:latin typeface="標楷體" pitchFamily="65" charset="-120"/>
              </a:rPr>
              <a:t> +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</a:t>
            </a:r>
            <a:r>
              <a:rPr lang="en-US" altLang="zh-TW" kern="0" dirty="0" err="1">
                <a:latin typeface="標楷體" pitchFamily="65" charset="-120"/>
              </a:rPr>
              <a:t>i</a:t>
            </a:r>
            <a:r>
              <a:rPr lang="en-US" altLang="zh-TW" kern="0" dirty="0">
                <a:latin typeface="標楷體" pitchFamily="65" charset="-120"/>
              </a:rPr>
              <a:t>] </a:t>
            </a:r>
            <a:r>
              <a:rPr lang="zh-TW" altLang="en-US" kern="0" dirty="0" smtClean="0">
                <a:latin typeface="標楷體" pitchFamily="65" charset="-120"/>
              </a:rPr>
              <a:t>  進行加總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exptsum</a:t>
            </a:r>
            <a:r>
              <a:rPr lang="en-US" altLang="zh-TW" kern="0" dirty="0">
                <a:latin typeface="標楷體" pitchFamily="65" charset="-120"/>
              </a:rPr>
              <a:t> = ((unsigned </a:t>
            </a: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)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[22] &lt;&lt; 8 ) + ((unsigned </a:t>
            </a: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)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[23])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加總</a:t>
            </a:r>
            <a:r>
              <a:rPr lang="en-US" altLang="zh-TW" kern="0" dirty="0" smtClean="0">
                <a:latin typeface="標楷體" pitchFamily="65" charset="-120"/>
              </a:rPr>
              <a:t>CHECK SUM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ckecksum</a:t>
            </a:r>
            <a:r>
              <a:rPr lang="en-US" altLang="zh-TW" kern="0" dirty="0">
                <a:latin typeface="標楷體" pitchFamily="65" charset="-120"/>
              </a:rPr>
              <a:t> == </a:t>
            </a:r>
            <a:r>
              <a:rPr lang="en-US" altLang="zh-TW" kern="0" dirty="0" err="1" smtClean="0">
                <a:latin typeface="標楷體" pitchFamily="65" charset="-120"/>
              </a:rPr>
              <a:t>exptsum</a:t>
            </a:r>
            <a:r>
              <a:rPr lang="zh-TW" altLang="en-US" kern="0" dirty="0" smtClean="0">
                <a:latin typeface="標楷體" pitchFamily="65" charset="-120"/>
              </a:rPr>
              <a:t>   加總資料合格否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8600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smtClean="0"/>
              <a:t>pm25 = ( </a:t>
            </a:r>
            <a:r>
              <a:rPr lang="en-US" altLang="zh-TW" kern="0" dirty="0" err="1" smtClean="0"/>
              <a:t>buf</a:t>
            </a:r>
            <a:r>
              <a:rPr lang="en-US" altLang="zh-TW" kern="0" dirty="0" smtClean="0"/>
              <a:t>[12] &lt;&lt; 8 ) | </a:t>
            </a:r>
            <a:r>
              <a:rPr lang="en-US" altLang="zh-TW" kern="0" dirty="0" err="1" smtClean="0"/>
              <a:t>buf</a:t>
            </a:r>
            <a:r>
              <a:rPr lang="en-US" altLang="zh-TW" kern="0" dirty="0" smtClean="0"/>
              <a:t>[13];</a:t>
            </a:r>
            <a:r>
              <a:rPr lang="zh-TW" altLang="en-US" kern="0" dirty="0" smtClean="0"/>
              <a:t>   </a:t>
            </a:r>
            <a:r>
              <a:rPr lang="en-US" altLang="zh-TW" kern="0" dirty="0" smtClean="0"/>
              <a:t>PM2.5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pm10 = ( </a:t>
            </a:r>
            <a:r>
              <a:rPr lang="en-US" altLang="zh-TW" kern="0" dirty="0" err="1" smtClean="0">
                <a:latin typeface="標楷體" pitchFamily="65" charset="-120"/>
              </a:rPr>
              <a:t>buf</a:t>
            </a:r>
            <a:r>
              <a:rPr lang="en-US" altLang="zh-TW" kern="0" dirty="0" smtClean="0">
                <a:latin typeface="標楷體" pitchFamily="65" charset="-120"/>
              </a:rPr>
              <a:t>[10] &lt;&lt; 8 ) | </a:t>
            </a:r>
            <a:r>
              <a:rPr lang="en-US" altLang="zh-TW" kern="0" dirty="0" err="1" smtClean="0">
                <a:latin typeface="標楷體" pitchFamily="65" charset="-120"/>
              </a:rPr>
              <a:t>buf</a:t>
            </a:r>
            <a:r>
              <a:rPr lang="en-US" altLang="zh-TW" kern="0" dirty="0" smtClean="0">
                <a:latin typeface="標楷體" pitchFamily="65" charset="-120"/>
              </a:rPr>
              <a:t>[11];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en-US" altLang="zh-TW" kern="0" dirty="0" smtClean="0">
                <a:latin typeface="標楷體" pitchFamily="65" charset="-120"/>
              </a:rPr>
              <a:t>PM1.0</a:t>
            </a:r>
            <a:r>
              <a:rPr lang="zh-TW" altLang="en-US" kern="0" dirty="0"/>
              <a:t>資料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pm100 </a:t>
            </a:r>
            <a:r>
              <a:rPr lang="en-US" altLang="zh-TW" kern="0" dirty="0">
                <a:latin typeface="標楷體" pitchFamily="65" charset="-120"/>
              </a:rPr>
              <a:t>= (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[14] &lt;&lt; 8 ) |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[15</a:t>
            </a:r>
            <a:r>
              <a:rPr lang="en-US" altLang="zh-TW" kern="0" dirty="0" smtClean="0">
                <a:latin typeface="標楷體" pitchFamily="65" charset="-120"/>
              </a:rPr>
              <a:t>]; PM10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PowerManagement.softReset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   </a:t>
            </a:r>
            <a:r>
              <a:rPr lang="zh-TW" altLang="en-US" kern="0" dirty="0" smtClean="0"/>
              <a:t>重新開機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3386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88769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81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78253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9334</TotalTime>
  <Words>1195</Words>
  <Application>Microsoft Office PowerPoint</Application>
  <PresentationFormat>如螢幕大小 (4:3)</PresentationFormat>
  <Paragraphs>461</Paragraphs>
  <Slides>72</Slides>
  <Notes>72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72</vt:i4>
      </vt:variant>
    </vt:vector>
  </HeadingPairs>
  <TitlesOfParts>
    <vt:vector size="73" baseType="lpstr">
      <vt:lpstr>Pixel</vt:lpstr>
      <vt:lpstr>Ameba 8195AM 基本網路程式開發介紹</vt:lpstr>
      <vt:lpstr> 大 綱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讀取WIFI MAC資料</vt:lpstr>
      <vt:lpstr>開啟程式CheckMac</vt:lpstr>
      <vt:lpstr>CheckMac 程式重點解說</vt:lpstr>
      <vt:lpstr>檢查AP是否連接的上</vt:lpstr>
      <vt:lpstr>開啟程式CheckAP</vt:lpstr>
      <vt:lpstr>CheckAP程式重點解說</vt:lpstr>
      <vt:lpstr>CheckAP程式重點解說</vt:lpstr>
      <vt:lpstr>ScanNetworks(掃描AP)</vt:lpstr>
      <vt:lpstr>開啟程式ScanNetworks</vt:lpstr>
      <vt:lpstr>ScanNetworks 程式重點解說</vt:lpstr>
      <vt:lpstr>WIFIAPMODE(啟動AP模式)</vt:lpstr>
      <vt:lpstr>開啟程式WIFIAPMODE</vt:lpstr>
      <vt:lpstr>WIFIAPMODE程式重點解說</vt:lpstr>
      <vt:lpstr>WebServerControlRelay 使用Client模式建立網頁伺服器</vt:lpstr>
      <vt:lpstr>開啟程式WebServerControlRelay</vt:lpstr>
      <vt:lpstr>電路連接</vt:lpstr>
      <vt:lpstr>WebServerControlRelay程式重點解說</vt:lpstr>
      <vt:lpstr>WebServerControlRelay程式重點解說</vt:lpstr>
      <vt:lpstr>網頁畫面</vt:lpstr>
      <vt:lpstr>APMODEControlRelay 使用AP模式建立網頁伺服器</vt:lpstr>
      <vt:lpstr>開啟程式APMODEControlRelay</vt:lpstr>
      <vt:lpstr>電路連接</vt:lpstr>
      <vt:lpstr>APMODEControlRelay程式重點解說</vt:lpstr>
      <vt:lpstr>APMODEControlRelay程式重點解說</vt:lpstr>
      <vt:lpstr>網頁畫面</vt:lpstr>
      <vt:lpstr>UdpNtpClient 讀取網路時間資料</vt:lpstr>
      <vt:lpstr>開啟程式UdpNtpClient</vt:lpstr>
      <vt:lpstr>UdpNtpClient程式重點解說</vt:lpstr>
      <vt:lpstr>UdpNtpClient程式重點解說</vt:lpstr>
      <vt:lpstr>執行畫面</vt:lpstr>
      <vt:lpstr>開啟程式SetTime_fromNet</vt:lpstr>
      <vt:lpstr>WiFiWebClient 讀取網頁資料</vt:lpstr>
      <vt:lpstr>開啟程式WiFiWebClient</vt:lpstr>
      <vt:lpstr>WiFiWebClient程式重點解說</vt:lpstr>
      <vt:lpstr>lcd1602_I2C_mills 顯示資料在LCD上</vt:lpstr>
      <vt:lpstr>開啟程式lcd1602_I2C_mills</vt:lpstr>
      <vt:lpstr>開啟程式lcd1602_I2C_mills</vt:lpstr>
      <vt:lpstr>lcd1602_I2C_mills程式重點解說</vt:lpstr>
      <vt:lpstr>DHTx 讀取溫溼度資料</vt:lpstr>
      <vt:lpstr>開啟程式DHTx</vt:lpstr>
      <vt:lpstr>電路連接</vt:lpstr>
      <vt:lpstr>電路連接</vt:lpstr>
      <vt:lpstr>DHTx 程式重點解說</vt:lpstr>
      <vt:lpstr>pms3003 讀取空汙偵測器資料</vt:lpstr>
      <vt:lpstr>開啟程式pms3003</vt:lpstr>
      <vt:lpstr>電路連接</vt:lpstr>
      <vt:lpstr>電路連接</vt:lpstr>
      <vt:lpstr>pms3003 程式重點解說</vt:lpstr>
      <vt:lpstr>pms3003 程式重點解說</vt:lpstr>
      <vt:lpstr>pms3003 程式重點解說</vt:lpstr>
      <vt:lpstr>pms3003 程式重點解說</vt:lpstr>
      <vt:lpstr>Q  &amp; 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707</cp:revision>
  <cp:lastPrinted>2016-05-25T11:54:26Z</cp:lastPrinted>
  <dcterms:created xsi:type="dcterms:W3CDTF">2003-11-29T08:49:29Z</dcterms:created>
  <dcterms:modified xsi:type="dcterms:W3CDTF">2016-10-21T22:11:30Z</dcterms:modified>
</cp:coreProperties>
</file>